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4" r:id="rId2"/>
    <p:sldMasterId id="2147483686" r:id="rId3"/>
    <p:sldMasterId id="2147483688" r:id="rId4"/>
    <p:sldMasterId id="2147483690" r:id="rId5"/>
    <p:sldMasterId id="2147483692" r:id="rId6"/>
    <p:sldMasterId id="2147483694" r:id="rId7"/>
    <p:sldMasterId id="2147483696" r:id="rId8"/>
    <p:sldMasterId id="2147483698" r:id="rId9"/>
    <p:sldMasterId id="2147483700" r:id="rId10"/>
  </p:sldMasterIdLst>
  <p:notesMasterIdLst>
    <p:notesMasterId r:id="rId18"/>
  </p:notesMasterIdLst>
  <p:sldIdLst>
    <p:sldId id="281" r:id="rId11"/>
    <p:sldId id="270" r:id="rId12"/>
    <p:sldId id="275" r:id="rId13"/>
    <p:sldId id="258" r:id="rId14"/>
    <p:sldId id="257" r:id="rId15"/>
    <p:sldId id="274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10" Type="http://schemas.openxmlformats.org/officeDocument/2006/relationships/slideMaster" Target="slideMasters/slideMaster10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15A67-D84B-4535-910A-C3A0A711F65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9BA47-6B30-4EE7-B77C-98E709EF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4682272"/>
            <a:ext cx="10363200" cy="925352"/>
          </a:xfrm>
          <a:prstGeom prst="rect">
            <a:avLst/>
          </a:prstGeom>
        </p:spPr>
        <p:txBody>
          <a:bodyPr lIns="0" tIns="0" rIns="0" bIns="45720" anchor="b" anchorCtr="0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5672" y="630083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© PDA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19200" y="768041"/>
            <a:ext cx="10363200" cy="37754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274320" bIns="320040" anchor="b" anchorCtr="0"/>
          <a:lstStyle>
            <a:lvl1pPr marL="0" indent="0" algn="l">
              <a:lnSpc>
                <a:spcPts val="5333"/>
              </a:lnSpc>
              <a:buNone/>
              <a:defRPr sz="5333" b="0" i="0" baseline="0">
                <a:solidFill>
                  <a:srgbClr val="094B8A"/>
                </a:solidFill>
                <a:latin typeface="Roboto"/>
                <a:cs typeface="Roboto"/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22757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99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78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076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089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19760" y="1036396"/>
            <a:ext cx="7200481" cy="97161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baseline="0">
                <a:solidFill>
                  <a:srgbClr val="094B8A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219757" y="2266569"/>
            <a:ext cx="10362643" cy="3784683"/>
          </a:xfrm>
          <a:prstGeom prst="rect">
            <a:avLst/>
          </a:prstGeom>
        </p:spPr>
        <p:txBody>
          <a:bodyPr lIns="0" tIns="0" rIns="0" bIns="0"/>
          <a:lstStyle>
            <a:lvl1pPr marL="219451" indent="-219451">
              <a:spcBef>
                <a:spcPts val="0"/>
              </a:spcBef>
              <a:buFont typeface="Arial"/>
              <a:buChar char="•"/>
              <a:defRPr sz="1867">
                <a:solidFill>
                  <a:srgbClr val="7F7F7F"/>
                </a:solidFill>
              </a:defRPr>
            </a:lvl1pPr>
            <a:lvl2pPr marL="865610" indent="-256026">
              <a:defRPr sz="1867">
                <a:solidFill>
                  <a:srgbClr val="7F7F7F"/>
                </a:solidFill>
              </a:defRPr>
            </a:lvl2pPr>
            <a:lvl3pPr marL="1402045" indent="-182875">
              <a:defRPr sz="1867">
                <a:solidFill>
                  <a:srgbClr val="7F7F7F"/>
                </a:solidFill>
              </a:defRPr>
            </a:lvl3pPr>
            <a:lvl4pPr marL="2011630" indent="-182875">
              <a:defRPr sz="1867">
                <a:solidFill>
                  <a:srgbClr val="7F7F7F"/>
                </a:solidFill>
              </a:defRPr>
            </a:lvl4pPr>
            <a:lvl5pPr marL="2621214" indent="-182875">
              <a:defRPr sz="1867">
                <a:solidFill>
                  <a:srgbClr val="7F7F7F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5672" y="630083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© PDA 2018</a:t>
            </a:r>
          </a:p>
        </p:txBody>
      </p:sp>
    </p:spTree>
    <p:extLst>
      <p:ext uri="{BB962C8B-B14F-4D97-AF65-F5344CB8AC3E}">
        <p14:creationId xmlns:p14="http://schemas.microsoft.com/office/powerpoint/2010/main" val="103892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657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3EFE-8772-4492-8F3F-1A60A1F0A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397E3-3B75-4E96-A2E7-BFE301F39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B5BA5-B2F9-4216-A85B-634470FC4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8382F-9813-4C83-8AF5-C6BF9B65A4A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B923F-1F3F-47B7-A659-442BFFE3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A4327-E972-4E3E-B62D-693CBE76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1CF7-B440-4FB4-A0A3-BBDA41B6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1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51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77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417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37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06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16723" y="5467639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094B8A"/>
                </a:solidFill>
                <a:latin typeface="Roboto"/>
                <a:ea typeface="+mn-ea"/>
                <a:cs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160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739739" y="159991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094B8A"/>
                </a:solidFill>
                <a:latin typeface="Roboto"/>
                <a:ea typeface="+mn-ea"/>
                <a:cs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D6E7BC-F610-0C4A-B4D8-58C8A2457953}" type="slidenum">
              <a:rPr lang="uk-UA" sz="1200"/>
              <a:pPr/>
              <a:t>‹#›</a:t>
            </a:fld>
            <a:endParaRPr lang="uk-UA" sz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5672" y="630083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Roboto"/>
                <a:cs typeface="Roboto"/>
              </a:defRPr>
            </a:lvl1pPr>
          </a:lstStyle>
          <a:p>
            <a:r>
              <a:rPr lang="en-US"/>
              <a:t>COPYRIGHT © PDA 2018</a:t>
            </a:r>
          </a:p>
        </p:txBody>
      </p:sp>
    </p:spTree>
    <p:extLst>
      <p:ext uri="{BB962C8B-B14F-4D97-AF65-F5344CB8AC3E}">
        <p14:creationId xmlns:p14="http://schemas.microsoft.com/office/powerpoint/2010/main" val="328128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/>
  <p:txStyles>
    <p:titleStyle>
      <a:lvl1pPr algn="l" defTabSz="609585" rtl="0" eaLnBrk="1" latinLnBrk="0" hangingPunct="1">
        <a:spcBef>
          <a:spcPct val="0"/>
        </a:spcBef>
        <a:buNone/>
        <a:defRPr sz="5333" kern="1200">
          <a:solidFill>
            <a:schemeClr val="accent1">
              <a:lumMod val="75000"/>
            </a:schemeClr>
          </a:solidFill>
          <a:latin typeface="Roboto"/>
          <a:ea typeface="+mj-ea"/>
          <a:cs typeface="Roboto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733" b="0" i="0" kern="1200">
          <a:solidFill>
            <a:schemeClr val="tx1"/>
          </a:solidFill>
          <a:latin typeface="Roboto"/>
          <a:ea typeface="+mn-ea"/>
          <a:cs typeface="Roboto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b="0" i="0" kern="1200">
          <a:solidFill>
            <a:schemeClr val="tx1"/>
          </a:solidFill>
          <a:latin typeface="Roboto"/>
          <a:ea typeface="+mn-ea"/>
          <a:cs typeface="Roboto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733" b="0" i="0" kern="1200">
          <a:solidFill>
            <a:schemeClr val="tx1"/>
          </a:solidFill>
          <a:latin typeface="Roboto"/>
          <a:ea typeface="+mn-ea"/>
          <a:cs typeface="Roboto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3733" b="0" i="0" kern="1200">
          <a:solidFill>
            <a:schemeClr val="tx1"/>
          </a:solidFill>
          <a:latin typeface="Roboto"/>
          <a:ea typeface="+mn-ea"/>
          <a:cs typeface="Roboto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3733" b="0" i="0" kern="1200">
          <a:solidFill>
            <a:schemeClr val="tx1"/>
          </a:solidFill>
          <a:latin typeface="Roboto"/>
          <a:ea typeface="+mn-ea"/>
          <a:cs typeface="Roboto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72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rgbClr val="094B8A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86A68C-23BA-6948-8245-A71A9ABE3A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8096" cy="686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51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rgbClr val="094B8A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rgbClr val="094B8A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88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rgbClr val="094B8A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96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rgbClr val="094B8A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1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rgbClr val="094B8A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rgbClr val="094B8A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85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rgbClr val="094B8A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pda.org/membership/new-membership-structur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00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F2AA4C2-704D-6D43-8F89-8A7E3BA23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759" y="814446"/>
            <a:ext cx="10685195" cy="971613"/>
          </a:xfrm>
        </p:spPr>
        <p:txBody>
          <a:bodyPr/>
          <a:lstStyle/>
          <a:p>
            <a:r>
              <a:rPr lang="en-US" sz="4000" dirty="0"/>
              <a:t>The PDA Membership Structure Has Changed!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COPYRIGHT © PDA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D9250-2F19-4DF9-88C0-DCE8888093E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19760" y="2381435"/>
            <a:ext cx="4126340" cy="2095129"/>
          </a:xfrm>
        </p:spPr>
        <p:txBody>
          <a:bodyPr/>
          <a:lstStyle/>
          <a:p>
            <a:r>
              <a:rPr lang="en-US" sz="16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PDA is excited to provide a flexible membership structure, </a:t>
            </a:r>
            <a:r>
              <a:rPr lang="en-US" sz="16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now available!</a:t>
            </a:r>
            <a:endParaRPr lang="en-US" sz="1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6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Visit </a:t>
            </a:r>
            <a:r>
              <a:rPr lang="en-US" sz="16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www.pda.org/membership/new-membership-structure</a:t>
            </a:r>
            <a:r>
              <a:rPr lang="en-US" sz="16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for details and the answers to Frequently Asked Questions.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Here is a snapshot of how the tiers are structured:</a:t>
            </a:r>
            <a:endParaRPr lang="en-US" sz="18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73536-E84C-4FD2-891D-D2ED07399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24" y="1529714"/>
            <a:ext cx="5434316" cy="44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F0B7-D883-42EA-9CDF-D8D7FC49C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760" y="1036396"/>
            <a:ext cx="10037125" cy="971613"/>
          </a:xfrm>
        </p:spPr>
        <p:txBody>
          <a:bodyPr/>
          <a:lstStyle/>
          <a:p>
            <a:r>
              <a:rPr lang="en-US" dirty="0"/>
              <a:t>PDA Technical Document Portal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8A595-E129-46AE-92AC-64035963B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PDA 2018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FB54AD-7945-4F02-B54B-2CD72FFF08B8}"/>
              </a:ext>
            </a:extLst>
          </p:cNvPr>
          <p:cNvSpPr txBox="1">
            <a:spLocks/>
          </p:cNvSpPr>
          <p:nvPr/>
        </p:nvSpPr>
        <p:spPr>
          <a:xfrm>
            <a:off x="106545" y="2321074"/>
            <a:ext cx="3488264" cy="27511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defTabSz="609585">
              <a:lnSpc>
                <a:spcPct val="90000"/>
              </a:lnSpc>
              <a:spcBef>
                <a:spcPct val="0"/>
              </a:spcBef>
              <a:buNone/>
              <a:defRPr sz="5333" baseline="0">
                <a:solidFill>
                  <a:srgbClr val="094B8A"/>
                </a:solidFill>
                <a:latin typeface="Roboto"/>
                <a:ea typeface="+mj-ea"/>
                <a:cs typeface="Roboto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b="0" i="0" kern="120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733" b="0" i="0" kern="120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b="0" i="0" kern="120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3733" b="0" i="0" kern="120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3200" dirty="0"/>
              <a:t>PDA </a:t>
            </a:r>
            <a:r>
              <a:rPr lang="en-US" altLang="en-US" sz="3200" i="1" dirty="0"/>
              <a:t>Plus</a:t>
            </a:r>
            <a:r>
              <a:rPr lang="en-US" altLang="en-US" sz="3200" dirty="0"/>
              <a:t> and </a:t>
            </a:r>
            <a:r>
              <a:rPr lang="en-US" altLang="en-US" sz="3200" i="1" dirty="0"/>
              <a:t>Premium</a:t>
            </a:r>
            <a:r>
              <a:rPr lang="en-US" altLang="en-US" sz="3200" dirty="0"/>
              <a:t> Members have 24/7 access to more than 70 active technical resources in the PDA Portal.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CE138-715E-44FC-80A9-A9F9126FE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292" y="1870362"/>
            <a:ext cx="8183222" cy="4117404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lumMod val="6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017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F58E49-5EDE-8743-8300-184D0FB09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2"/>
            <a:ext cx="121883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1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3AB7CB-B823-434B-04F9-22F7C1A25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45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F58E49-5EDE-8743-8300-184D0FB09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1F360-16B2-887D-F262-B35BBB1B2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" y="7672"/>
            <a:ext cx="12191727" cy="686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8076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Custom Design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Custom Design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Custom Design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Custom Design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83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Roboto</vt:lpstr>
      <vt:lpstr>Default Theme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PowerPoint Presentation</vt:lpstr>
      <vt:lpstr>The PDA Membership Structure Has Changed!</vt:lpstr>
      <vt:lpstr>PDA Technical Document Portal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Karena Grigsby</dc:creator>
  <cp:lastModifiedBy>Trevor Swan</cp:lastModifiedBy>
  <cp:revision>25</cp:revision>
  <dcterms:created xsi:type="dcterms:W3CDTF">2019-03-14T14:12:42Z</dcterms:created>
  <dcterms:modified xsi:type="dcterms:W3CDTF">2023-03-10T18:21:33Z</dcterms:modified>
</cp:coreProperties>
</file>